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1" r:id="rId5"/>
    <p:sldId id="258" r:id="rId6"/>
    <p:sldId id="264" r:id="rId7"/>
    <p:sldId id="287" r:id="rId8"/>
    <p:sldId id="282" r:id="rId9"/>
    <p:sldId id="289" r:id="rId10"/>
    <p:sldId id="290" r:id="rId11"/>
    <p:sldId id="291" r:id="rId12"/>
    <p:sldId id="265" r:id="rId13"/>
    <p:sldId id="262" r:id="rId14"/>
    <p:sldId id="263" r:id="rId15"/>
    <p:sldId id="288" r:id="rId16"/>
    <p:sldId id="260" r:id="rId17"/>
    <p:sldId id="266" r:id="rId18"/>
    <p:sldId id="268" r:id="rId19"/>
    <p:sldId id="292" r:id="rId20"/>
    <p:sldId id="267" r:id="rId21"/>
    <p:sldId id="270" r:id="rId22"/>
    <p:sldId id="271" r:id="rId23"/>
    <p:sldId id="272" r:id="rId24"/>
    <p:sldId id="273" r:id="rId25"/>
    <p:sldId id="281" r:id="rId26"/>
    <p:sldId id="274" r:id="rId27"/>
    <p:sldId id="275" r:id="rId28"/>
    <p:sldId id="276" r:id="rId29"/>
    <p:sldId id="277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0"/>
    <p:restoredTop sz="92833"/>
  </p:normalViewPr>
  <p:slideViewPr>
    <p:cSldViewPr snapToGrid="0" snapToObjects="1">
      <p:cViewPr varScale="1">
        <p:scale>
          <a:sx n="95" d="100"/>
          <a:sy n="95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55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02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791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92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56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9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86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5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8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10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80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07AC2-EF90-3646-966B-D523E86D7596}" type="datetimeFigureOut">
              <a:rPr lang="ru-RU" smtClean="0"/>
              <a:t>05.09.2021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94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udakov@ws-ds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E75DD-133B-EA42-B925-ACA7AFAF21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Анализ информационных процессов и технологий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D83B46-0899-F24C-BDF5-A4E9F06017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Судаков Владимир Анатольевич</a:t>
            </a:r>
          </a:p>
          <a:p>
            <a:r>
              <a:rPr lang="en-US" dirty="0">
                <a:hlinkClick r:id="rId2"/>
              </a:rPr>
              <a:t>sudakov@ws-dss.com</a:t>
            </a:r>
            <a:endParaRPr lang="en-US" dirty="0"/>
          </a:p>
          <a:p>
            <a:r>
              <a:rPr lang="en-US" dirty="0"/>
              <a:t>202</a:t>
            </a:r>
            <a:r>
              <a:rPr lang="ru-RU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0625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E36D9-390F-C44B-A172-1566BDCC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7CDBE5-C902-964B-93BC-1A59B48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Используйте пробелы, а не табуляции</a:t>
            </a:r>
          </a:p>
          <a:p>
            <a:r>
              <a:rPr lang="ru-RU" dirty="0"/>
              <a:t>Строка не более 79 символов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with open('/path/to/some/file/you/want/to/read') as file_1, \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open('/path/to/some/file/being/written', 'w') as file_2: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file_2.write(file_1.read())</a:t>
            </a:r>
          </a:p>
        </p:txBody>
      </p:sp>
    </p:spTree>
    <p:extLst>
      <p:ext uri="{BB962C8B-B14F-4D97-AF65-F5344CB8AC3E}">
        <p14:creationId xmlns:p14="http://schemas.microsoft.com/office/powerpoint/2010/main" val="2008626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91A7B-F993-C341-824D-8F1943E35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r>
              <a:rPr lang="ru-RU" dirty="0"/>
              <a:t>. Как правильно?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BB291D-6F26-9E4F-92B9-EF76EF58E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income = (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gross_wages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taxable_interest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(dividends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qualified_dividends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-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ira_deduction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student_loan_interest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income = (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gross_wages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+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taxable_interest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+ (dividends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qualified_dividends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ira_deduction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student_loan_interest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3383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1E643-1C3E-AF42-939B-A6454801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010653"/>
          </a:xfrm>
        </p:spPr>
        <p:txBody>
          <a:bodyPr/>
          <a:lstStyle/>
          <a:p>
            <a:r>
              <a:rPr lang="en-US" dirty="0"/>
              <a:t>import this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C6D455-CFFD-D24A-94EC-A7CAFA1D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0652"/>
            <a:ext cx="7886700" cy="5678905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Красивое лучше, чем уродливое.</a:t>
            </a:r>
          </a:p>
          <a:p>
            <a:r>
              <a:rPr lang="ru-RU" dirty="0"/>
              <a:t>Явное лучше, чем неявное.</a:t>
            </a:r>
          </a:p>
          <a:p>
            <a:r>
              <a:rPr lang="ru-RU" dirty="0"/>
              <a:t>Простое лучше, чем сложное.</a:t>
            </a:r>
          </a:p>
          <a:p>
            <a:r>
              <a:rPr lang="ru-RU" dirty="0"/>
              <a:t>Сложное лучше, чем запутанное.</a:t>
            </a:r>
          </a:p>
          <a:p>
            <a:r>
              <a:rPr lang="ru-RU" dirty="0"/>
              <a:t>Плоское лучше, чем вложенное.</a:t>
            </a:r>
          </a:p>
          <a:p>
            <a:r>
              <a:rPr lang="ru-RU" dirty="0"/>
              <a:t>Разреженное лучше, чем плотное.</a:t>
            </a:r>
          </a:p>
          <a:p>
            <a:r>
              <a:rPr lang="ru-RU" dirty="0"/>
              <a:t>Читаемость имеет значение.</a:t>
            </a:r>
          </a:p>
          <a:p>
            <a:r>
              <a:rPr lang="ru-RU" dirty="0"/>
              <a:t>Особые случаи не настолько особые, чтобы нарушать правила.</a:t>
            </a:r>
          </a:p>
          <a:p>
            <a:r>
              <a:rPr lang="ru-RU" dirty="0"/>
              <a:t>При этом практичность важнее безупречности.</a:t>
            </a:r>
          </a:p>
          <a:p>
            <a:r>
              <a:rPr lang="ru-RU" dirty="0"/>
              <a:t>Ошибки никогда не должны замалчиваться.</a:t>
            </a:r>
          </a:p>
          <a:p>
            <a:r>
              <a:rPr lang="ru-RU" dirty="0"/>
              <a:t>Если не замалчиваются явно.</a:t>
            </a:r>
          </a:p>
          <a:p>
            <a:r>
              <a:rPr lang="ru-RU" dirty="0"/>
              <a:t>Встретив двусмысленность, отбрось искушение угадать.</a:t>
            </a:r>
          </a:p>
          <a:p>
            <a:r>
              <a:rPr lang="ru-RU" dirty="0"/>
              <a:t>Должен существовать один — и, желательно, </a:t>
            </a:r>
            <a:r>
              <a:rPr lang="ru-RU" i="1" dirty="0"/>
              <a:t>только</a:t>
            </a:r>
            <a:r>
              <a:rPr lang="ru-RU" dirty="0"/>
              <a:t> один — очевидный способ сделать это.</a:t>
            </a:r>
          </a:p>
          <a:p>
            <a:r>
              <a:rPr lang="ru-RU" dirty="0"/>
              <a:t>Хотя он поначалу может быть и не очевиден, если вы не голландец.</a:t>
            </a:r>
          </a:p>
          <a:p>
            <a:r>
              <a:rPr lang="ru-RU" dirty="0"/>
              <a:t>Сейчас лучше, чем никогда.</a:t>
            </a:r>
          </a:p>
          <a:p>
            <a:r>
              <a:rPr lang="ru-RU" dirty="0"/>
              <a:t>Хотя никогда зачастую лучше, чем </a:t>
            </a:r>
            <a:r>
              <a:rPr lang="ru-RU" i="1" dirty="0"/>
              <a:t>прямо</a:t>
            </a:r>
            <a:r>
              <a:rPr lang="ru-RU" dirty="0"/>
              <a:t> сейчас.</a:t>
            </a:r>
          </a:p>
          <a:p>
            <a:r>
              <a:rPr lang="ru-RU" dirty="0"/>
              <a:t>Если реализацию сложно объяснить — идея плоха.</a:t>
            </a:r>
          </a:p>
          <a:p>
            <a:r>
              <a:rPr lang="ru-RU" dirty="0"/>
              <a:t>Если реализацию легко объяснить — идея, </a:t>
            </a:r>
            <a:r>
              <a:rPr lang="ru-RU" i="1" dirty="0"/>
              <a:t>возможно</a:t>
            </a:r>
            <a:r>
              <a:rPr lang="ru-RU" dirty="0"/>
              <a:t>, хороша.</a:t>
            </a:r>
          </a:p>
          <a:p>
            <a:r>
              <a:rPr lang="ru-RU" dirty="0"/>
              <a:t>Пространства имён — отличная вещь! Давайте будем делать их больше!</a:t>
            </a:r>
          </a:p>
        </p:txBody>
      </p:sp>
    </p:spTree>
    <p:extLst>
      <p:ext uri="{BB962C8B-B14F-4D97-AF65-F5344CB8AC3E}">
        <p14:creationId xmlns:p14="http://schemas.microsoft.com/office/powerpoint/2010/main" val="353737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52D5A-D20C-0849-B173-DD66222D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Метод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6F0539-D63F-1641-8D12-95211AD5F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Метрика близости</a:t>
            </a:r>
          </a:p>
          <a:p>
            <a:r>
              <a:rPr lang="ru-RU" dirty="0"/>
              <a:t>Голосование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  <a:p>
            <a:r>
              <a:rPr lang="ru-RU" dirty="0"/>
              <a:t>Если результат равный – то убираем самого дальнего соседа или считаем средневзвешенный голос</a:t>
            </a:r>
          </a:p>
          <a:p>
            <a:endParaRPr lang="ru-RU" dirty="0"/>
          </a:p>
          <a:p>
            <a:r>
              <a:rPr lang="ru-RU" dirty="0"/>
              <a:t>Для целей обучения именно программированию не используем </a:t>
            </a:r>
            <a:r>
              <a:rPr lang="en" b="1" dirty="0" err="1"/>
              <a:t>Scikit</a:t>
            </a:r>
            <a:r>
              <a:rPr lang="en" dirty="0"/>
              <a:t>-</a:t>
            </a:r>
            <a:r>
              <a:rPr lang="en" b="1" dirty="0"/>
              <a:t>learn</a:t>
            </a:r>
            <a:r>
              <a:rPr lang="ru-RU" b="1" dirty="0"/>
              <a:t> </a:t>
            </a:r>
            <a:r>
              <a:rPr lang="ru-RU" dirty="0"/>
              <a:t>или аналоги, хотя можно использовать для сравнения…</a:t>
            </a:r>
          </a:p>
        </p:txBody>
      </p:sp>
    </p:spTree>
    <p:extLst>
      <p:ext uri="{BB962C8B-B14F-4D97-AF65-F5344CB8AC3E}">
        <p14:creationId xmlns:p14="http://schemas.microsoft.com/office/powerpoint/2010/main" val="3026251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0662A-D337-AB41-ABEC-1EE4CE96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529B6A-9960-2E47-A025-DEAFDB44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0456"/>
            <a:ext cx="7886700" cy="4912059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Давайте познакомимся</a:t>
            </a:r>
            <a:r>
              <a:rPr lang="en-US" dirty="0"/>
              <a:t>: </a:t>
            </a:r>
            <a:endParaRPr lang="ru-RU" dirty="0"/>
          </a:p>
          <a:p>
            <a:pPr lvl="1"/>
            <a:r>
              <a:rPr lang="ru-RU" dirty="0"/>
              <a:t>Какая у Вас ближайшая станция метро?</a:t>
            </a:r>
          </a:p>
          <a:p>
            <a:pPr lvl="1"/>
            <a:r>
              <a:rPr lang="ru-RU" dirty="0"/>
              <a:t>Что Вы пьете по утрам? Чай или Кофе?</a:t>
            </a:r>
          </a:p>
          <a:p>
            <a:r>
              <a:rPr lang="ru-RU" dirty="0"/>
              <a:t>Разбиваемся на команды </a:t>
            </a:r>
            <a:r>
              <a:rPr lang="en-US" dirty="0"/>
              <a:t>3</a:t>
            </a:r>
            <a:r>
              <a:rPr lang="ru-RU" dirty="0"/>
              <a:t>-</a:t>
            </a:r>
            <a:r>
              <a:rPr lang="en-US" dirty="0"/>
              <a:t>4</a:t>
            </a:r>
            <a:r>
              <a:rPr lang="ru-RU" dirty="0"/>
              <a:t> человека:</a:t>
            </a:r>
          </a:p>
          <a:p>
            <a:pPr lvl="1"/>
            <a:r>
              <a:rPr lang="ru-RU" dirty="0"/>
              <a:t>Распределение ролей</a:t>
            </a:r>
          </a:p>
          <a:p>
            <a:pPr lvl="1"/>
            <a:r>
              <a:rPr lang="ru-RU" dirty="0"/>
              <a:t>Парное программирование</a:t>
            </a:r>
          </a:p>
          <a:p>
            <a:pPr lvl="1"/>
            <a:r>
              <a:rPr lang="ru-RU" dirty="0"/>
              <a:t>Подготовка исходных данных</a:t>
            </a:r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Анализ – какое </a:t>
            </a:r>
            <a:r>
              <a:rPr lang="en-US" dirty="0"/>
              <a:t>k </a:t>
            </a:r>
            <a:r>
              <a:rPr lang="ru-RU" dirty="0"/>
              <a:t>лучше?</a:t>
            </a:r>
          </a:p>
          <a:p>
            <a:pPr lvl="1"/>
            <a:r>
              <a:rPr lang="ru-RU" dirty="0"/>
              <a:t>Показ решения</a:t>
            </a:r>
          </a:p>
          <a:p>
            <a:r>
              <a:rPr lang="ru-RU" dirty="0"/>
              <a:t>Обсуждение</a:t>
            </a:r>
          </a:p>
          <a:p>
            <a:pPr lvl="1"/>
            <a:r>
              <a:rPr lang="ru-RU" dirty="0"/>
              <a:t>Какое решение лучше и почему?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469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28890-43B7-CC47-957C-A86F26A9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данных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6BB42E-6333-F745-B6C0-89961AAC2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Jupyter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9231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E4895-31C7-B845-8134-C06CA447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2305B9-79E0-6D40-A180-E8DF82905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Переменные - это не ящики, это этикетки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….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011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AD9F8-FE76-CB4D-ABBC-14FE0486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91E782-8F6C-E544-AA94-147CC56E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0792"/>
            <a:ext cx="7886700" cy="4351338"/>
          </a:xfrm>
        </p:spPr>
        <p:txBody>
          <a:bodyPr/>
          <a:lstStyle/>
          <a:p>
            <a:r>
              <a:rPr lang="ru-RU" dirty="0"/>
              <a:t>Давайте соберем информацию о друзьях из </a:t>
            </a:r>
            <a:r>
              <a:rPr lang="en-US" dirty="0"/>
              <a:t>VK</a:t>
            </a:r>
            <a:endParaRPr lang="ru-RU" dirty="0"/>
          </a:p>
          <a:p>
            <a:r>
              <a:rPr lang="ru-RU" dirty="0"/>
              <a:t>Оценить центральность: по посредничеству, по близости, собственного вектора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70260A-8B0F-1E48-96ED-CF72FC8B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949" y="3028013"/>
            <a:ext cx="3829987" cy="382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77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D11AA-1B25-C143-A0B9-0C25DEFBB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последовательностей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269AA9-D1EA-6C4C-9493-49847B24E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Контейнерные:</a:t>
            </a:r>
          </a:p>
          <a:p>
            <a:pPr lvl="1"/>
            <a:r>
              <a:rPr lang="en-US" dirty="0"/>
              <a:t>list, tuple, </a:t>
            </a:r>
            <a:r>
              <a:rPr lang="en-US" dirty="0" err="1"/>
              <a:t>collections.deque</a:t>
            </a:r>
            <a:endParaRPr lang="en-US" dirty="0"/>
          </a:p>
          <a:p>
            <a:r>
              <a:rPr lang="ru-RU" dirty="0"/>
              <a:t>Плоские:</a:t>
            </a:r>
          </a:p>
          <a:p>
            <a:pPr lvl="1"/>
            <a:r>
              <a:rPr lang="en-US" dirty="0" err="1"/>
              <a:t>str</a:t>
            </a:r>
            <a:r>
              <a:rPr lang="en-US" dirty="0"/>
              <a:t>, bytes, </a:t>
            </a:r>
            <a:r>
              <a:rPr lang="en-US" dirty="0" err="1"/>
              <a:t>bytearray</a:t>
            </a:r>
            <a:r>
              <a:rPr lang="en-US" dirty="0"/>
              <a:t>, </a:t>
            </a:r>
            <a:r>
              <a:rPr lang="en-US" dirty="0" err="1"/>
              <a:t>memoryview</a:t>
            </a:r>
            <a:r>
              <a:rPr lang="en-US" dirty="0"/>
              <a:t>, </a:t>
            </a:r>
            <a:r>
              <a:rPr lang="en-US" dirty="0" err="1"/>
              <a:t>array.array</a:t>
            </a:r>
            <a:endParaRPr lang="en-US" dirty="0"/>
          </a:p>
          <a:p>
            <a:endParaRPr lang="en-US" dirty="0"/>
          </a:p>
          <a:p>
            <a:r>
              <a:rPr lang="ru-RU" dirty="0"/>
              <a:t>Изменяемые:</a:t>
            </a:r>
          </a:p>
          <a:p>
            <a:pPr lvl="1"/>
            <a:r>
              <a:rPr lang="en-US" dirty="0"/>
              <a:t>list, </a:t>
            </a:r>
            <a:r>
              <a:rPr lang="en-US" dirty="0" err="1"/>
              <a:t>bytearray</a:t>
            </a:r>
            <a:r>
              <a:rPr lang="en-US" dirty="0"/>
              <a:t>, </a:t>
            </a:r>
            <a:r>
              <a:rPr lang="en-US" dirty="0" err="1"/>
              <a:t>collections.deque</a:t>
            </a:r>
            <a:r>
              <a:rPr lang="en-US" dirty="0"/>
              <a:t>, </a:t>
            </a:r>
            <a:r>
              <a:rPr lang="en-US" dirty="0" err="1"/>
              <a:t>memoryview</a:t>
            </a:r>
            <a:r>
              <a:rPr lang="en-US" dirty="0"/>
              <a:t>, </a:t>
            </a:r>
            <a:r>
              <a:rPr lang="en-US" dirty="0" err="1"/>
              <a:t>array.array</a:t>
            </a:r>
            <a:endParaRPr lang="en-US" dirty="0"/>
          </a:p>
          <a:p>
            <a:r>
              <a:rPr lang="ru-RU" dirty="0"/>
              <a:t>Неизменяемые:</a:t>
            </a:r>
          </a:p>
          <a:p>
            <a:pPr lvl="1"/>
            <a:r>
              <a:rPr lang="en-US" dirty="0"/>
              <a:t>tuple, </a:t>
            </a:r>
            <a:r>
              <a:rPr lang="en-US" dirty="0" err="1"/>
              <a:t>str</a:t>
            </a:r>
            <a:r>
              <a:rPr lang="en-US" dirty="0"/>
              <a:t>, bytes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2101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7FFB4D-39FF-4743-80BD-35665EBA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Представление в памяти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4CB4B66-2AB0-414C-813C-C6C190DFE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30" y="1690688"/>
            <a:ext cx="8240710" cy="460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29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F62EC-D57D-BB49-9CFF-BDAAB21B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8813C5-9DA6-F445-92F9-A579EB7F2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6565"/>
            <a:ext cx="7886700" cy="4660397"/>
          </a:xfrm>
        </p:spPr>
        <p:txBody>
          <a:bodyPr>
            <a:normAutofit/>
          </a:bodyPr>
          <a:lstStyle/>
          <a:p>
            <a:r>
              <a:rPr lang="ru-RU" dirty="0"/>
              <a:t>Введение/Знакомство</a:t>
            </a:r>
          </a:p>
          <a:p>
            <a:r>
              <a:rPr lang="en-US" dirty="0"/>
              <a:t>Python</a:t>
            </a:r>
          </a:p>
          <a:p>
            <a:pPr lvl="1"/>
            <a:r>
              <a:rPr lang="ru-RU" dirty="0"/>
              <a:t>Динамические аспекты и ООП</a:t>
            </a:r>
          </a:p>
          <a:p>
            <a:pPr lvl="1"/>
            <a:r>
              <a:rPr lang="ru-RU" dirty="0"/>
              <a:t>Объектная модель</a:t>
            </a:r>
          </a:p>
          <a:p>
            <a:pPr lvl="1"/>
            <a:r>
              <a:rPr lang="ru-RU" dirty="0"/>
              <a:t>Встроенные типы</a:t>
            </a:r>
          </a:p>
          <a:p>
            <a:pPr lvl="1"/>
            <a:r>
              <a:rPr lang="ru-RU" dirty="0"/>
              <a:t>Функции</a:t>
            </a:r>
          </a:p>
          <a:p>
            <a:pPr lvl="1"/>
            <a:r>
              <a:rPr lang="ru-RU" dirty="0"/>
              <a:t>Управление потоками</a:t>
            </a:r>
          </a:p>
          <a:p>
            <a:pPr lvl="1"/>
            <a:r>
              <a:rPr lang="ru-RU" dirty="0"/>
              <a:t>Сопрограммы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244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5338B-3D42-3246-9CC2-4865F4F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E82A21-C4CE-804F-B07E-2F43F03CF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0" y="1748279"/>
            <a:ext cx="8163500" cy="33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08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C2BD9-43D7-D841-B899-FFC6BFA7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Итератор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AC27AF-1B9F-0D4F-8F33-8201CE6EF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9802"/>
            <a:ext cx="9144000" cy="31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89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2ECA7-228B-DB4D-9C3C-C3524A60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2C6566-F484-4443-A316-DB6AC4FD6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Решает проблему просмотра данных не помещающихся в память</a:t>
            </a:r>
          </a:p>
          <a:p>
            <a:r>
              <a:rPr lang="ru-RU" dirty="0"/>
              <a:t>Он делает это лениво….</a:t>
            </a:r>
          </a:p>
          <a:p>
            <a:r>
              <a:rPr lang="ru-RU" dirty="0"/>
              <a:t>Итераторы используются для поддержки:</a:t>
            </a:r>
          </a:p>
          <a:p>
            <a:pPr lvl="1"/>
            <a:r>
              <a:rPr lang="en-US" dirty="0"/>
              <a:t>for</a:t>
            </a:r>
          </a:p>
          <a:p>
            <a:pPr lvl="1"/>
            <a:r>
              <a:rPr lang="ru-RU" dirty="0"/>
              <a:t>Конструирования коллекций</a:t>
            </a:r>
          </a:p>
          <a:p>
            <a:pPr lvl="1"/>
            <a:r>
              <a:rPr lang="ru-RU" dirty="0"/>
              <a:t>Построчного просмотра файлов</a:t>
            </a:r>
          </a:p>
          <a:p>
            <a:pPr lvl="1"/>
            <a:r>
              <a:rPr lang="ru-RU" dirty="0"/>
              <a:t>Списковых и словарных включений</a:t>
            </a:r>
          </a:p>
          <a:p>
            <a:pPr lvl="1"/>
            <a:r>
              <a:rPr lang="ru-RU" dirty="0"/>
              <a:t>Распаковки кортежей</a:t>
            </a:r>
          </a:p>
          <a:p>
            <a:pPr lvl="1"/>
            <a:r>
              <a:rPr lang="ru-RU" dirty="0"/>
              <a:t>Распаковки фактических параметров </a:t>
            </a:r>
            <a:r>
              <a:rPr lang="en-US" dirty="0"/>
              <a:t>*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179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3A9CB-85E3-0D4A-9CB2-A5D7999D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ED3841-0B89-9D47-84F7-0148969C1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Реализовать модель Шеллинга (модель расовой сегрегации)</a:t>
            </a:r>
          </a:p>
          <a:p>
            <a:r>
              <a:rPr lang="ru-RU" dirty="0"/>
              <a:t>Дан квадрат </a:t>
            </a:r>
            <a:r>
              <a:rPr lang="en-US" dirty="0"/>
              <a:t>n x n</a:t>
            </a:r>
            <a:r>
              <a:rPr lang="ru-RU" dirty="0"/>
              <a:t>. 45</a:t>
            </a:r>
            <a:r>
              <a:rPr lang="en-US" dirty="0"/>
              <a:t>% </a:t>
            </a:r>
            <a:r>
              <a:rPr lang="ru-RU" dirty="0"/>
              <a:t>клеток синие, 45</a:t>
            </a:r>
            <a:r>
              <a:rPr lang="en-US" dirty="0"/>
              <a:t>% </a:t>
            </a:r>
            <a:r>
              <a:rPr lang="ru-RU" dirty="0"/>
              <a:t>клеток красные, 10</a:t>
            </a:r>
            <a:r>
              <a:rPr lang="en-US" dirty="0"/>
              <a:t>% </a:t>
            </a:r>
            <a:r>
              <a:rPr lang="ru-RU" dirty="0"/>
              <a:t>клеток пустые. Начальное заполнение в случайном порядке.</a:t>
            </a:r>
          </a:p>
          <a:p>
            <a:r>
              <a:rPr lang="ru-RU" dirty="0"/>
              <a:t>Клетка «счастлива» если у нее 2 или более соседа одного с ней цвета. Соседи – это 8 клеток вокруг данной.</a:t>
            </a:r>
          </a:p>
          <a:p>
            <a:r>
              <a:rPr lang="ru-RU" dirty="0"/>
              <a:t>Моделирование: выбрать случайным образом «несчастную» клетку и переместить ее в случайно выбранную пустую клетку.</a:t>
            </a:r>
          </a:p>
          <a:p>
            <a:r>
              <a:rPr lang="ru-RU" dirty="0"/>
              <a:t>Вывести квадраты через данное некоторое количество шагов иллюстрирующее расовую сегрегацию.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9790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4B8B00-0E14-D248-8449-6DFAFE0B0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2F8ECA-2A01-D348-A06A-AA41F2A28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6447"/>
            <a:ext cx="7886700" cy="502051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отрезков на плоскости. Определить: Есть ли среди них пересечения?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точек на плоскости. Построить выпуклый многоугольник, который включает все эти точки.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 плоскости дан многоугольник (необязательно выпуклый). Дана точка. Определить принадлежит ли точка многоугольнику.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точек на плоскости. Найди окружность минимального радиуса которой принадлежат все эти точки.</a:t>
            </a:r>
          </a:p>
        </p:txBody>
      </p:sp>
    </p:spTree>
    <p:extLst>
      <p:ext uri="{BB962C8B-B14F-4D97-AF65-F5344CB8AC3E}">
        <p14:creationId xmlns:p14="http://schemas.microsoft.com/office/powerpoint/2010/main" val="1872951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FCF25-CECF-1D4D-BE45-CD6BB782A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ДЗ: Алгоритм </a:t>
            </a:r>
            <a:r>
              <a:rPr lang="en-US" dirty="0"/>
              <a:t>ID3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30FABB-0795-BC44-BE9D-8177BC3C4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955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37BED-0D87-F542-A15B-10789BA6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Отображения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B8345EC-8EF6-554F-AAE1-3B8A00079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26652"/>
            <a:ext cx="7864055" cy="2777757"/>
          </a:xfrm>
        </p:spPr>
      </p:pic>
    </p:spTree>
    <p:extLst>
      <p:ext uri="{BB962C8B-B14F-4D97-AF65-F5344CB8AC3E}">
        <p14:creationId xmlns:p14="http://schemas.microsoft.com/office/powerpoint/2010/main" val="763225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F575F-9512-BB4F-9E97-75DDF77A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Ограничение на ключи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B5203D-4753-FC42-B020-9719069F0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Ключ должен быть </a:t>
            </a:r>
            <a:r>
              <a:rPr lang="ru-RU" dirty="0" err="1"/>
              <a:t>хэшируемым</a:t>
            </a:r>
            <a:r>
              <a:rPr lang="ru-RU" dirty="0"/>
              <a:t> объектом</a:t>
            </a:r>
          </a:p>
          <a:p>
            <a:r>
              <a:rPr lang="ru-RU" dirty="0" err="1"/>
              <a:t>Хэшируемый</a:t>
            </a:r>
            <a:r>
              <a:rPr lang="ru-RU" dirty="0"/>
              <a:t> объект – поддерживает:</a:t>
            </a:r>
          </a:p>
          <a:p>
            <a:pPr lvl="1"/>
            <a:r>
              <a:rPr lang="ru-RU" dirty="0"/>
              <a:t>Метод __</a:t>
            </a:r>
            <a:r>
              <a:rPr lang="en-US" dirty="0"/>
              <a:t>hash__</a:t>
            </a:r>
          </a:p>
          <a:p>
            <a:pPr lvl="1"/>
            <a:r>
              <a:rPr lang="ru-RU" dirty="0"/>
              <a:t>Метод __</a:t>
            </a:r>
            <a:r>
              <a:rPr lang="en-US" dirty="0" err="1"/>
              <a:t>eq</a:t>
            </a:r>
            <a:r>
              <a:rPr lang="en-US" dirty="0"/>
              <a:t>__</a:t>
            </a:r>
          </a:p>
          <a:p>
            <a:r>
              <a:rPr lang="ru-RU" dirty="0"/>
              <a:t>Если объекты равны, то и их </a:t>
            </a:r>
            <a:r>
              <a:rPr lang="ru-RU" dirty="0" err="1"/>
              <a:t>хэш</a:t>
            </a:r>
            <a:r>
              <a:rPr lang="ru-RU" dirty="0"/>
              <a:t>-значения тоже должны быть равны.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6392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6616-1263-F745-A73F-B33E52108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8AA79EB-247E-074C-BF1B-CCE3F4F3E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750" y="2794794"/>
            <a:ext cx="5778500" cy="2413000"/>
          </a:xfrm>
        </p:spPr>
      </p:pic>
    </p:spTree>
    <p:extLst>
      <p:ext uri="{BB962C8B-B14F-4D97-AF65-F5344CB8AC3E}">
        <p14:creationId xmlns:p14="http://schemas.microsoft.com/office/powerpoint/2010/main" val="2772498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8F369-5332-474A-908A-695BC422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81" y="273622"/>
            <a:ext cx="7886700" cy="853781"/>
          </a:xfrm>
        </p:spPr>
        <p:txBody>
          <a:bodyPr/>
          <a:lstStyle/>
          <a:p>
            <a:r>
              <a:rPr lang="ru-RU" dirty="0"/>
              <a:t>Операции на множествах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95E4B8-CB46-654B-BEEC-2BB8CF55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32" y="1127403"/>
            <a:ext cx="2150067" cy="44434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23AFAE-7859-AC41-9927-24E62E40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530" y="1127402"/>
            <a:ext cx="1618927" cy="44682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1CDCC6-146C-B94C-B5C7-3605D5468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319" y="1127401"/>
            <a:ext cx="2756062" cy="41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60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BC6FD-6BBB-EC43-AB0B-C318F83C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A58999-D993-AD40-A9DE-2665BFB75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Марк </a:t>
            </a:r>
            <a:r>
              <a:rPr lang="ru-RU" dirty="0" err="1"/>
              <a:t>Лутц</a:t>
            </a:r>
            <a:r>
              <a:rPr lang="ru-RU" dirty="0"/>
              <a:t>. Изучаем </a:t>
            </a:r>
            <a:r>
              <a:rPr lang="en" dirty="0"/>
              <a:t>Python. 5-</a:t>
            </a:r>
            <a:r>
              <a:rPr lang="ru-RU" dirty="0"/>
              <a:t>е изд.</a:t>
            </a:r>
          </a:p>
          <a:p>
            <a:r>
              <a:rPr lang="en" dirty="0"/>
              <a:t>Luciano </a:t>
            </a:r>
            <a:r>
              <a:rPr lang="en" dirty="0" err="1"/>
              <a:t>Ramalho</a:t>
            </a:r>
            <a:r>
              <a:rPr lang="ru-RU" dirty="0"/>
              <a:t>. </a:t>
            </a:r>
            <a:r>
              <a:rPr lang="en" dirty="0"/>
              <a:t>Fluent Python</a:t>
            </a:r>
            <a:endParaRPr lang="ru-RU" dirty="0"/>
          </a:p>
          <a:p>
            <a:r>
              <a:rPr lang="en" dirty="0"/>
              <a:t>Joel Grus</a:t>
            </a:r>
            <a:r>
              <a:rPr lang="ru-RU" dirty="0"/>
              <a:t>. </a:t>
            </a:r>
            <a:r>
              <a:rPr lang="en" dirty="0"/>
              <a:t>Data Science from Scratch</a:t>
            </a:r>
            <a:endParaRPr lang="ru-RU" dirty="0"/>
          </a:p>
          <a:p>
            <a:r>
              <a:rPr lang="en" dirty="0"/>
              <a:t>Allen B. Downey</a:t>
            </a:r>
            <a:r>
              <a:rPr lang="ru-RU" dirty="0"/>
              <a:t>. </a:t>
            </a:r>
            <a:r>
              <a:rPr lang="en" dirty="0"/>
              <a:t>Think Complexity</a:t>
            </a:r>
          </a:p>
          <a:p>
            <a:r>
              <a:rPr lang="en" dirty="0"/>
              <a:t>PEP8</a:t>
            </a:r>
          </a:p>
          <a:p>
            <a:r>
              <a:rPr lang="en" dirty="0" err="1"/>
              <a:t>Matloff</a:t>
            </a:r>
            <a:r>
              <a:rPr lang="en" dirty="0"/>
              <a:t>, Norman S. The art of R programming: tour of statistical software design</a:t>
            </a:r>
          </a:p>
          <a:p>
            <a:endParaRPr lang="en" dirty="0"/>
          </a:p>
          <a:p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sudakov</a:t>
            </a:r>
            <a:r>
              <a:rPr lang="en" dirty="0"/>
              <a:t>/</a:t>
            </a:r>
            <a:r>
              <a:rPr lang="en" dirty="0" err="1"/>
              <a:t>lab_it</a:t>
            </a:r>
            <a:endParaRPr lang="en" dirty="0"/>
          </a:p>
          <a:p>
            <a:pPr marL="0" indent="0">
              <a:buNone/>
            </a:pPr>
            <a:endParaRPr lang="en" dirty="0"/>
          </a:p>
          <a:p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9954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9C70C-3616-DC4D-87C7-67D215F1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Эскимосы и снег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BB6CCD-1DE9-7D44-855B-59CEC1128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этот язык может «делать»?</a:t>
            </a:r>
          </a:p>
          <a:p>
            <a:endParaRPr lang="ru-RU" dirty="0"/>
          </a:p>
          <a:p>
            <a:r>
              <a:rPr lang="ru-RU" dirty="0"/>
              <a:t>Программа – последовательность символов, определяющая вычисления</a:t>
            </a:r>
          </a:p>
          <a:p>
            <a:r>
              <a:rPr lang="ru-RU" dirty="0"/>
              <a:t>Язык программирования – это набор правил, определяющих, какие последовательности символов составляют программу и какое вычисление описывает программа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6537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CF0F0-AE82-5E46-AE7F-7BAA8B46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решим задачу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8A754B-1DB1-8C4B-B4A9-6FACC837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Дан список списков:</a:t>
            </a:r>
            <a:r>
              <a:rPr lang="en-US" dirty="0"/>
              <a:t> [[1,2,3,…],[4,5,7,…],…]</a:t>
            </a:r>
          </a:p>
          <a:p>
            <a:r>
              <a:rPr lang="ru-RU" dirty="0"/>
              <a:t>Найти сумму вторых элементов всех вложенных списков: 2+5+…</a:t>
            </a:r>
          </a:p>
          <a:p>
            <a:endParaRPr lang="ru-RU" dirty="0"/>
          </a:p>
          <a:p>
            <a:r>
              <a:rPr lang="ru-RU" dirty="0"/>
              <a:t>Предложите разные решения на </a:t>
            </a:r>
            <a:r>
              <a:rPr lang="en-US" dirty="0"/>
              <a:t>Python</a:t>
            </a:r>
          </a:p>
          <a:p>
            <a:r>
              <a:rPr lang="ru-RU" dirty="0"/>
              <a:t>Может быть есть красивые решения на других языках?</a:t>
            </a:r>
          </a:p>
          <a:p>
            <a:r>
              <a:rPr lang="ru-RU" dirty="0"/>
              <a:t>Сколько человек выбрали, то или иное решение?</a:t>
            </a:r>
          </a:p>
          <a:p>
            <a:r>
              <a:rPr lang="ru-RU" dirty="0"/>
              <a:t>Какое решение лучше и почему?</a:t>
            </a:r>
          </a:p>
        </p:txBody>
      </p:sp>
    </p:spTree>
    <p:extLst>
      <p:ext uri="{BB962C8B-B14F-4D97-AF65-F5344CB8AC3E}">
        <p14:creationId xmlns:p14="http://schemas.microsoft.com/office/powerpoint/2010/main" val="1359292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B1C32B-6EA0-5B45-92F1-98104DAF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4A057B-99E1-8546-BA84-158A24302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Интерпретация </a:t>
            </a:r>
          </a:p>
          <a:p>
            <a:r>
              <a:rPr lang="ru-RU" dirty="0"/>
              <a:t>Байт-код</a:t>
            </a:r>
          </a:p>
          <a:p>
            <a:r>
              <a:rPr lang="ru-RU" dirty="0"/>
              <a:t>Встроенные типы реализованы на </a:t>
            </a:r>
            <a:r>
              <a:rPr lang="en-US" dirty="0"/>
              <a:t>C</a:t>
            </a:r>
          </a:p>
          <a:p>
            <a:r>
              <a:rPr lang="ru-RU" dirty="0"/>
              <a:t>Динамический</a:t>
            </a:r>
          </a:p>
          <a:p>
            <a:r>
              <a:rPr lang="ru-RU" dirty="0" err="1"/>
              <a:t>Мультипарадигменый</a:t>
            </a:r>
            <a:endParaRPr lang="ru-RU" dirty="0"/>
          </a:p>
          <a:p>
            <a:r>
              <a:rPr lang="ru-RU" dirty="0"/>
              <a:t>Эталонной реализацией </a:t>
            </a:r>
            <a:r>
              <a:rPr lang="ru-RU" dirty="0" err="1"/>
              <a:t>Python</a:t>
            </a:r>
            <a:r>
              <a:rPr lang="ru-RU" dirty="0"/>
              <a:t> является интерпретатор </a:t>
            </a:r>
            <a:r>
              <a:rPr lang="ru-RU" dirty="0" err="1"/>
              <a:t>C</a:t>
            </a:r>
            <a:r>
              <a:rPr lang="en" dirty="0"/>
              <a:t>P</a:t>
            </a:r>
            <a:r>
              <a:rPr lang="ru-RU" dirty="0" err="1"/>
              <a:t>ython</a:t>
            </a:r>
            <a:r>
              <a:rPr lang="ru-RU" dirty="0"/>
              <a:t>. Распространяется под свободной лицензией </a:t>
            </a:r>
            <a:r>
              <a:rPr lang="ru-RU" dirty="0" err="1"/>
              <a:t>Python</a:t>
            </a:r>
            <a:r>
              <a:rPr lang="ru-RU" dirty="0"/>
              <a:t> </a:t>
            </a:r>
            <a:r>
              <a:rPr lang="ru-RU" dirty="0" err="1"/>
              <a:t>Software</a:t>
            </a:r>
            <a:r>
              <a:rPr lang="ru-RU" dirty="0"/>
              <a:t> </a:t>
            </a:r>
            <a:r>
              <a:rPr lang="ru-RU" dirty="0" err="1"/>
              <a:t>Foundation</a:t>
            </a:r>
            <a:r>
              <a:rPr lang="ru-RU" dirty="0"/>
              <a:t> </a:t>
            </a:r>
            <a:r>
              <a:rPr lang="ru-RU" dirty="0" err="1"/>
              <a:t>License</a:t>
            </a:r>
            <a:r>
              <a:rPr lang="ru-RU" dirty="0"/>
              <a:t>. Есть реализация для JVM с возможностью компиляции, CLR. </a:t>
            </a:r>
            <a:r>
              <a:rPr lang="ru-RU" dirty="0" err="1"/>
              <a:t>PyPy</a:t>
            </a:r>
            <a:r>
              <a:rPr lang="ru-RU" dirty="0"/>
              <a:t> использует JIT-компиляцию, которая значительно увеличивает скорость выполнения </a:t>
            </a:r>
            <a:r>
              <a:rPr lang="ru-RU" dirty="0" err="1"/>
              <a:t>Python</a:t>
            </a:r>
            <a:r>
              <a:rPr lang="ru-RU" dirty="0"/>
              <a:t>-программ.</a:t>
            </a:r>
          </a:p>
        </p:txBody>
      </p:sp>
    </p:spTree>
    <p:extLst>
      <p:ext uri="{BB962C8B-B14F-4D97-AF65-F5344CB8AC3E}">
        <p14:creationId xmlns:p14="http://schemas.microsoft.com/office/powerpoint/2010/main" val="2790399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2F788-B2BE-6944-A495-15A73C3C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писать код?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62A4FD-C948-4A4D-B769-7075FBFA4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Текстовый редактор</a:t>
            </a:r>
          </a:p>
          <a:p>
            <a:r>
              <a:rPr lang="en-US" dirty="0"/>
              <a:t>Atom</a:t>
            </a:r>
          </a:p>
          <a:p>
            <a:r>
              <a:rPr lang="en" dirty="0" err="1"/>
              <a:t>Jupyter</a:t>
            </a:r>
            <a:r>
              <a:rPr lang="en" dirty="0"/>
              <a:t> Notebook</a:t>
            </a:r>
            <a:endParaRPr lang="ru-RU" dirty="0"/>
          </a:p>
          <a:p>
            <a:r>
              <a:rPr lang="en" dirty="0"/>
              <a:t>PyCharm</a:t>
            </a:r>
          </a:p>
          <a:p>
            <a:endParaRPr lang="en" dirty="0"/>
          </a:p>
          <a:p>
            <a:pPr marL="0" indent="0">
              <a:buNone/>
            </a:pPr>
            <a:r>
              <a:rPr lang="ru-RU" dirty="0"/>
              <a:t>А где выполнять?</a:t>
            </a:r>
          </a:p>
          <a:p>
            <a:r>
              <a:rPr lang="ru-RU" dirty="0"/>
              <a:t>консоль</a:t>
            </a:r>
          </a:p>
          <a:p>
            <a:r>
              <a:rPr lang="en" dirty="0" err="1"/>
              <a:t>python.org</a:t>
            </a:r>
            <a:endParaRPr lang="ru-RU" dirty="0"/>
          </a:p>
          <a:p>
            <a:r>
              <a:rPr lang="ru-RU" dirty="0"/>
              <a:t>см. выше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075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5E2662-0822-624A-ABE5-EE54D3D2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390FB2-2332-B648-A9A0-864C197E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320800"/>
            <a:ext cx="3675721" cy="52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79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635704-287D-C243-82F5-CDAB47DE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r>
              <a:rPr lang="ru-RU" dirty="0"/>
              <a:t>. Как правильно?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3CEB9F-7E7F-464B-90B3-C8729F653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737" y="1690689"/>
            <a:ext cx="4066918" cy="4351338"/>
          </a:xfrm>
        </p:spPr>
        <p:txBody>
          <a:bodyPr/>
          <a:lstStyle/>
          <a:p>
            <a:pPr marL="0" indent="0">
              <a:buNone/>
            </a:pPr>
            <a:r>
              <a:rPr lang="en" sz="1100" dirty="0">
                <a:latin typeface="Courier" pitchFamily="2" charset="0"/>
              </a:rPr>
              <a:t>foo = </a:t>
            </a:r>
            <a:r>
              <a:rPr lang="en" sz="1100" dirty="0" err="1">
                <a:latin typeface="Courier" pitchFamily="2" charset="0"/>
              </a:rPr>
              <a:t>long_function_name</a:t>
            </a:r>
            <a:r>
              <a:rPr lang="en" sz="1100" dirty="0">
                <a:latin typeface="Courier" pitchFamily="2" charset="0"/>
              </a:rPr>
              <a:t>(</a:t>
            </a:r>
            <a:r>
              <a:rPr lang="en" sz="1100" dirty="0" err="1">
                <a:latin typeface="Courier" pitchFamily="2" charset="0"/>
              </a:rPr>
              <a:t>var_one</a:t>
            </a:r>
            <a:r>
              <a:rPr lang="en" sz="1100" dirty="0">
                <a:latin typeface="Courier" pitchFamily="2" charset="0"/>
              </a:rPr>
              <a:t>, </a:t>
            </a:r>
            <a:r>
              <a:rPr lang="en" sz="1100" dirty="0" err="1">
                <a:latin typeface="Courier" pitchFamily="2" charset="0"/>
              </a:rPr>
              <a:t>var_two</a:t>
            </a:r>
            <a:r>
              <a:rPr lang="en" sz="1100" dirty="0">
                <a:latin typeface="Courier" pitchFamily="2" charset="0"/>
              </a:rPr>
              <a:t>,</a:t>
            </a:r>
          </a:p>
          <a:p>
            <a:pPr marL="0" indent="0">
              <a:buNone/>
            </a:pPr>
            <a:r>
              <a:rPr lang="en" sz="1100" dirty="0">
                <a:latin typeface="Courier" pitchFamily="2" charset="0"/>
              </a:rPr>
              <a:t>                         </a:t>
            </a:r>
            <a:r>
              <a:rPr lang="en" sz="1100" dirty="0" err="1">
                <a:latin typeface="Courier" pitchFamily="2" charset="0"/>
              </a:rPr>
              <a:t>var_three</a:t>
            </a:r>
            <a:r>
              <a:rPr lang="en" sz="1100" dirty="0">
                <a:latin typeface="Courier" pitchFamily="2" charset="0"/>
              </a:rPr>
              <a:t>, </a:t>
            </a:r>
            <a:r>
              <a:rPr lang="en" sz="1100" dirty="0" err="1">
                <a:latin typeface="Courier" pitchFamily="2" charset="0"/>
              </a:rPr>
              <a:t>var_four</a:t>
            </a:r>
            <a:r>
              <a:rPr lang="en" sz="1100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" sz="11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" sz="1100" dirty="0">
                <a:latin typeface="Courier" pitchFamily="2" charset="0"/>
              </a:rPr>
              <a:t>def </a:t>
            </a:r>
            <a:r>
              <a:rPr lang="en" sz="1100" dirty="0" err="1">
                <a:latin typeface="Courier" pitchFamily="2" charset="0"/>
              </a:rPr>
              <a:t>long_function_name</a:t>
            </a:r>
            <a:r>
              <a:rPr lang="en" sz="1100" dirty="0">
                <a:latin typeface="Courier" pitchFamily="2" charset="0"/>
              </a:rPr>
              <a:t>(</a:t>
            </a:r>
          </a:p>
          <a:p>
            <a:pPr marL="0" indent="0">
              <a:buNone/>
            </a:pPr>
            <a:r>
              <a:rPr lang="en" sz="1100" dirty="0">
                <a:latin typeface="Courier" pitchFamily="2" charset="0"/>
              </a:rPr>
              <a:t>        </a:t>
            </a:r>
            <a:r>
              <a:rPr lang="en" sz="1100" dirty="0" err="1">
                <a:latin typeface="Courier" pitchFamily="2" charset="0"/>
              </a:rPr>
              <a:t>var_one</a:t>
            </a:r>
            <a:r>
              <a:rPr lang="en" sz="1100" dirty="0">
                <a:latin typeface="Courier" pitchFamily="2" charset="0"/>
              </a:rPr>
              <a:t>, </a:t>
            </a:r>
            <a:r>
              <a:rPr lang="en" sz="1100" dirty="0" err="1">
                <a:latin typeface="Courier" pitchFamily="2" charset="0"/>
              </a:rPr>
              <a:t>var_two</a:t>
            </a:r>
            <a:r>
              <a:rPr lang="en" sz="1100" dirty="0">
                <a:latin typeface="Courier" pitchFamily="2" charset="0"/>
              </a:rPr>
              <a:t>, </a:t>
            </a:r>
            <a:r>
              <a:rPr lang="en" sz="1100" dirty="0" err="1">
                <a:latin typeface="Courier" pitchFamily="2" charset="0"/>
              </a:rPr>
              <a:t>var_three</a:t>
            </a:r>
            <a:r>
              <a:rPr lang="en" sz="1100" dirty="0">
                <a:latin typeface="Courier" pitchFamily="2" charset="0"/>
              </a:rPr>
              <a:t>,</a:t>
            </a:r>
          </a:p>
          <a:p>
            <a:pPr marL="0" indent="0">
              <a:buNone/>
            </a:pPr>
            <a:r>
              <a:rPr lang="en" sz="1100" dirty="0">
                <a:latin typeface="Courier" pitchFamily="2" charset="0"/>
              </a:rPr>
              <a:t>        </a:t>
            </a:r>
            <a:r>
              <a:rPr lang="en" sz="1100" dirty="0" err="1">
                <a:latin typeface="Courier" pitchFamily="2" charset="0"/>
              </a:rPr>
              <a:t>var_four</a:t>
            </a:r>
            <a:r>
              <a:rPr lang="en" sz="1100" dirty="0"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100" dirty="0">
                <a:latin typeface="Courier" pitchFamily="2" charset="0"/>
              </a:rPr>
              <a:t>    print(</a:t>
            </a:r>
            <a:r>
              <a:rPr lang="en" sz="1100" dirty="0" err="1">
                <a:latin typeface="Courier" pitchFamily="2" charset="0"/>
              </a:rPr>
              <a:t>var_one</a:t>
            </a:r>
            <a:r>
              <a:rPr lang="en" sz="1100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" sz="11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" sz="1100" dirty="0">
                <a:latin typeface="Courier" pitchFamily="2" charset="0"/>
              </a:rPr>
              <a:t>foo = </a:t>
            </a:r>
            <a:r>
              <a:rPr lang="en" sz="1100" dirty="0" err="1">
                <a:latin typeface="Courier" pitchFamily="2" charset="0"/>
              </a:rPr>
              <a:t>long_function_name</a:t>
            </a:r>
            <a:r>
              <a:rPr lang="en" sz="1100" dirty="0">
                <a:latin typeface="Courier" pitchFamily="2" charset="0"/>
              </a:rPr>
              <a:t>(</a:t>
            </a:r>
          </a:p>
          <a:p>
            <a:pPr marL="0" indent="0">
              <a:buNone/>
            </a:pPr>
            <a:r>
              <a:rPr lang="en" sz="1100" dirty="0">
                <a:latin typeface="Courier" pitchFamily="2" charset="0"/>
              </a:rPr>
              <a:t>    </a:t>
            </a:r>
            <a:r>
              <a:rPr lang="en" sz="1100" dirty="0" err="1">
                <a:latin typeface="Courier" pitchFamily="2" charset="0"/>
              </a:rPr>
              <a:t>var_one</a:t>
            </a:r>
            <a:r>
              <a:rPr lang="en" sz="1100" dirty="0">
                <a:latin typeface="Courier" pitchFamily="2" charset="0"/>
              </a:rPr>
              <a:t>, </a:t>
            </a:r>
            <a:r>
              <a:rPr lang="en" sz="1100" dirty="0" err="1">
                <a:latin typeface="Courier" pitchFamily="2" charset="0"/>
              </a:rPr>
              <a:t>var_two</a:t>
            </a:r>
            <a:r>
              <a:rPr lang="en" sz="1100" dirty="0">
                <a:latin typeface="Courier" pitchFamily="2" charset="0"/>
              </a:rPr>
              <a:t>,</a:t>
            </a:r>
          </a:p>
          <a:p>
            <a:pPr marL="0" indent="0">
              <a:buNone/>
            </a:pPr>
            <a:r>
              <a:rPr lang="en" sz="1100" dirty="0">
                <a:latin typeface="Courier" pitchFamily="2" charset="0"/>
              </a:rPr>
              <a:t>    </a:t>
            </a:r>
            <a:r>
              <a:rPr lang="en" sz="1100" dirty="0" err="1">
                <a:latin typeface="Courier" pitchFamily="2" charset="0"/>
              </a:rPr>
              <a:t>var_three</a:t>
            </a:r>
            <a:r>
              <a:rPr lang="en" sz="1100" dirty="0">
                <a:latin typeface="Courier" pitchFamily="2" charset="0"/>
              </a:rPr>
              <a:t>, </a:t>
            </a:r>
            <a:r>
              <a:rPr lang="en" sz="1100" dirty="0" err="1">
                <a:latin typeface="Courier" pitchFamily="2" charset="0"/>
              </a:rPr>
              <a:t>var_four</a:t>
            </a:r>
            <a:r>
              <a:rPr lang="en" sz="1100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br>
              <a:rPr lang="en" sz="1100" dirty="0">
                <a:latin typeface="Courier" pitchFamily="2" charset="0"/>
              </a:rPr>
            </a:br>
            <a:endParaRPr lang="en" sz="1100" dirty="0">
              <a:latin typeface="Courier" pitchFamily="2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72CC7-1511-464B-891A-3723819C95F3}"/>
              </a:ext>
            </a:extLst>
          </p:cNvPr>
          <p:cNvSpPr txBox="1"/>
          <p:nvPr/>
        </p:nvSpPr>
        <p:spPr>
          <a:xfrm>
            <a:off x="4548831" y="1690689"/>
            <a:ext cx="44484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200" dirty="0">
                <a:latin typeface="Courier" pitchFamily="2" charset="0"/>
              </a:rPr>
              <a:t>foo = </a:t>
            </a:r>
            <a:r>
              <a:rPr lang="en" sz="1200" dirty="0" err="1">
                <a:latin typeface="Courier" pitchFamily="2" charset="0"/>
              </a:rPr>
              <a:t>long_function_name</a:t>
            </a:r>
            <a:r>
              <a:rPr lang="en" sz="1200" dirty="0">
                <a:latin typeface="Courier" pitchFamily="2" charset="0"/>
              </a:rPr>
              <a:t>(</a:t>
            </a:r>
            <a:r>
              <a:rPr lang="en" sz="1200" dirty="0" err="1">
                <a:latin typeface="Courier" pitchFamily="2" charset="0"/>
              </a:rPr>
              <a:t>var_one</a:t>
            </a:r>
            <a:r>
              <a:rPr lang="en" sz="1200" dirty="0">
                <a:latin typeface="Courier" pitchFamily="2" charset="0"/>
              </a:rPr>
              <a:t>, </a:t>
            </a:r>
            <a:r>
              <a:rPr lang="en" sz="1200" dirty="0" err="1">
                <a:latin typeface="Courier" pitchFamily="2" charset="0"/>
              </a:rPr>
              <a:t>var_two</a:t>
            </a:r>
            <a:r>
              <a:rPr lang="en" sz="1200" dirty="0">
                <a:latin typeface="Courier" pitchFamily="2" charset="0"/>
              </a:rPr>
              <a:t>,</a:t>
            </a:r>
          </a:p>
          <a:p>
            <a:r>
              <a:rPr lang="en" sz="1200" dirty="0">
                <a:latin typeface="Courier" pitchFamily="2" charset="0"/>
              </a:rPr>
              <a:t>    </a:t>
            </a:r>
            <a:r>
              <a:rPr lang="en" sz="1200" dirty="0" err="1">
                <a:latin typeface="Courier" pitchFamily="2" charset="0"/>
              </a:rPr>
              <a:t>var_three</a:t>
            </a:r>
            <a:r>
              <a:rPr lang="en" sz="1200" dirty="0">
                <a:latin typeface="Courier" pitchFamily="2" charset="0"/>
              </a:rPr>
              <a:t>, </a:t>
            </a:r>
            <a:r>
              <a:rPr lang="en" sz="1200" dirty="0" err="1">
                <a:latin typeface="Courier" pitchFamily="2" charset="0"/>
              </a:rPr>
              <a:t>var_four</a:t>
            </a:r>
            <a:r>
              <a:rPr lang="en" sz="1200" dirty="0">
                <a:latin typeface="Courier" pitchFamily="2" charset="0"/>
              </a:rPr>
              <a:t>)</a:t>
            </a:r>
          </a:p>
          <a:p>
            <a:endParaRPr lang="en" sz="1200" dirty="0">
              <a:latin typeface="Courier" pitchFamily="2" charset="0"/>
            </a:endParaRPr>
          </a:p>
          <a:p>
            <a:endParaRPr lang="en" sz="1200" dirty="0">
              <a:latin typeface="Courier" pitchFamily="2" charset="0"/>
            </a:endParaRPr>
          </a:p>
          <a:p>
            <a:r>
              <a:rPr lang="en" sz="1200" dirty="0">
                <a:latin typeface="Courier" pitchFamily="2" charset="0"/>
              </a:rPr>
              <a:t>def </a:t>
            </a:r>
            <a:r>
              <a:rPr lang="en" sz="1200" dirty="0" err="1">
                <a:latin typeface="Courier" pitchFamily="2" charset="0"/>
              </a:rPr>
              <a:t>long_function_name</a:t>
            </a:r>
            <a:r>
              <a:rPr lang="en" sz="1200" dirty="0">
                <a:latin typeface="Courier" pitchFamily="2" charset="0"/>
              </a:rPr>
              <a:t>(</a:t>
            </a:r>
          </a:p>
          <a:p>
            <a:r>
              <a:rPr lang="en" sz="1200" dirty="0">
                <a:latin typeface="Courier" pitchFamily="2" charset="0"/>
              </a:rPr>
              <a:t>    </a:t>
            </a:r>
            <a:r>
              <a:rPr lang="en" sz="1200" dirty="0" err="1">
                <a:latin typeface="Courier" pitchFamily="2" charset="0"/>
              </a:rPr>
              <a:t>var_one</a:t>
            </a:r>
            <a:r>
              <a:rPr lang="en" sz="1200" dirty="0">
                <a:latin typeface="Courier" pitchFamily="2" charset="0"/>
              </a:rPr>
              <a:t>, </a:t>
            </a:r>
            <a:r>
              <a:rPr lang="en" sz="1200" dirty="0" err="1">
                <a:latin typeface="Courier" pitchFamily="2" charset="0"/>
              </a:rPr>
              <a:t>var_two</a:t>
            </a:r>
            <a:r>
              <a:rPr lang="en" sz="1200" dirty="0">
                <a:latin typeface="Courier" pitchFamily="2" charset="0"/>
              </a:rPr>
              <a:t>, </a:t>
            </a:r>
            <a:r>
              <a:rPr lang="en" sz="1200" dirty="0" err="1">
                <a:latin typeface="Courier" pitchFamily="2" charset="0"/>
              </a:rPr>
              <a:t>var_three</a:t>
            </a:r>
            <a:r>
              <a:rPr lang="en" sz="1200" dirty="0">
                <a:latin typeface="Courier" pitchFamily="2" charset="0"/>
              </a:rPr>
              <a:t>,</a:t>
            </a:r>
          </a:p>
          <a:p>
            <a:r>
              <a:rPr lang="en" sz="1200" dirty="0">
                <a:latin typeface="Courier" pitchFamily="2" charset="0"/>
              </a:rPr>
              <a:t>    </a:t>
            </a:r>
            <a:r>
              <a:rPr lang="en" sz="1200" dirty="0" err="1">
                <a:latin typeface="Courier" pitchFamily="2" charset="0"/>
              </a:rPr>
              <a:t>var_four</a:t>
            </a:r>
            <a:r>
              <a:rPr lang="en" sz="1200" dirty="0">
                <a:latin typeface="Courier" pitchFamily="2" charset="0"/>
              </a:rPr>
              <a:t>):</a:t>
            </a:r>
          </a:p>
          <a:p>
            <a:r>
              <a:rPr lang="en" sz="1200" dirty="0">
                <a:latin typeface="Courier" pitchFamily="2" charset="0"/>
              </a:rPr>
              <a:t>    print(</a:t>
            </a:r>
            <a:r>
              <a:rPr lang="en" sz="1200" dirty="0" err="1">
                <a:latin typeface="Courier" pitchFamily="2" charset="0"/>
              </a:rPr>
              <a:t>var_one</a:t>
            </a:r>
            <a:r>
              <a:rPr lang="en" sz="1200" dirty="0">
                <a:latin typeface="Courier" pitchFamily="2" charset="0"/>
              </a:rPr>
              <a:t>)</a:t>
            </a:r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5735439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1161</TotalTime>
  <Words>1240</Words>
  <Application>Microsoft Macintosh PowerPoint</Application>
  <PresentationFormat>Экран (4:3)</PresentationFormat>
  <Paragraphs>186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Courier</vt:lpstr>
      <vt:lpstr>Courier New</vt:lpstr>
      <vt:lpstr>Тема Office</vt:lpstr>
      <vt:lpstr>Анализ информационных процессов и технологий</vt:lpstr>
      <vt:lpstr>План</vt:lpstr>
      <vt:lpstr>Источники</vt:lpstr>
      <vt:lpstr>Эскимосы и снег</vt:lpstr>
      <vt:lpstr>Давайте решим задачу</vt:lpstr>
      <vt:lpstr>Python</vt:lpstr>
      <vt:lpstr>Где писать код?</vt:lpstr>
      <vt:lpstr>PEP8</vt:lpstr>
      <vt:lpstr>PEP8. Как правильно?</vt:lpstr>
      <vt:lpstr>PEP8</vt:lpstr>
      <vt:lpstr>PEP8. Как правильно?</vt:lpstr>
      <vt:lpstr>import this</vt:lpstr>
      <vt:lpstr> Метод k ближайших соседей</vt:lpstr>
      <vt:lpstr>Задача</vt:lpstr>
      <vt:lpstr>Модель данных Python</vt:lpstr>
      <vt:lpstr>Переменные</vt:lpstr>
      <vt:lpstr>Задача</vt:lpstr>
      <vt:lpstr>Виды последовательностей</vt:lpstr>
      <vt:lpstr>Представление в памяти</vt:lpstr>
      <vt:lpstr>Последовательности</vt:lpstr>
      <vt:lpstr>Итератор</vt:lpstr>
      <vt:lpstr>Итератор</vt:lpstr>
      <vt:lpstr>Домашнее задание</vt:lpstr>
      <vt:lpstr>Домашнее задание</vt:lpstr>
      <vt:lpstr>ДЗ: Алгоритм ID3</vt:lpstr>
      <vt:lpstr>Отображения</vt:lpstr>
      <vt:lpstr>Ограничение на ключи</vt:lpstr>
      <vt:lpstr>Множества</vt:lpstr>
      <vt:lpstr>Операции на множествах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Языки обработки данных</dc:title>
  <dc:creator>Microsoft Office User</dc:creator>
  <cp:lastModifiedBy>Microsoft Office User</cp:lastModifiedBy>
  <cp:revision>66</cp:revision>
  <cp:lastPrinted>2019-09-06T18:03:06Z</cp:lastPrinted>
  <dcterms:created xsi:type="dcterms:W3CDTF">2019-09-06T18:00:12Z</dcterms:created>
  <dcterms:modified xsi:type="dcterms:W3CDTF">2021-09-05T20:47:28Z</dcterms:modified>
</cp:coreProperties>
</file>